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notesMasterIdLst>
    <p:notesMasterId r:id="rId18"/>
  </p:notesMasterIdLst>
  <p:handoutMasterIdLst>
    <p:handoutMasterId r:id="rId19"/>
  </p:handoutMasterIdLst>
  <p:sldIdLst>
    <p:sldId id="339" r:id="rId2"/>
    <p:sldId id="353" r:id="rId3"/>
    <p:sldId id="340" r:id="rId4"/>
    <p:sldId id="358" r:id="rId5"/>
    <p:sldId id="359" r:id="rId6"/>
    <p:sldId id="360" r:id="rId7"/>
    <p:sldId id="341" r:id="rId8"/>
    <p:sldId id="342" r:id="rId9"/>
    <p:sldId id="347" r:id="rId10"/>
    <p:sldId id="348" r:id="rId11"/>
    <p:sldId id="351" r:id="rId12"/>
    <p:sldId id="354" r:id="rId13"/>
    <p:sldId id="355" r:id="rId14"/>
    <p:sldId id="356" r:id="rId15"/>
    <p:sldId id="357" r:id="rId16"/>
    <p:sldId id="361" r:id="rId17"/>
  </p:sldIdLst>
  <p:sldSz cx="12192000" cy="6858000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6AE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1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3409500-C1DE-4BDB-80D6-D74B290EE01B}" type="datetimeFigureOut">
              <a:rPr lang="hu-HU"/>
              <a:pPr>
                <a:defRPr/>
              </a:pPr>
              <a:t>2023. 05. 24.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3EAAB57-D9B7-484D-AD93-8C942AE4252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72AA946-B80C-48B2-8219-294F23E10D0C}" type="datetimeFigureOut">
              <a:rPr lang="hu-HU"/>
              <a:pPr>
                <a:defRPr/>
              </a:pPr>
              <a:t>2023. 05. 24.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7E3C599-465D-4651-95BD-8A0C4E54E23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7A771B-A51B-49D7-966D-892FAAEDBD2F}" type="datetimeFigureOut">
              <a:rPr lang="hu-HU" smtClean="0"/>
              <a:pPr>
                <a:defRPr/>
              </a:pPr>
              <a:t>2023. 05. 24.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5D14AB-2367-4E30-8FC8-412D035CA9AA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9287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07A8A7-68E7-4FA8-A2BF-8A001626A630}" type="datetimeFigureOut">
              <a:rPr lang="hu-HU" smtClean="0"/>
              <a:pPr>
                <a:defRPr/>
              </a:pPr>
              <a:t>2023. 05. 24.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03D1D-F747-487B-8190-DAF8C866CC8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9012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126CC8-7414-4302-85D0-25BDBFD41538}" type="datetimeFigureOut">
              <a:rPr lang="hu-HU" smtClean="0"/>
              <a:pPr>
                <a:defRPr/>
              </a:pPr>
              <a:t>2023. 05. 24.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5EB56-E8E5-4E89-89EC-E552D460F5A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669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4060B5-C0E0-48C7-B53D-6A929843FA86}" type="datetimeFigureOut">
              <a:rPr lang="hu-HU" smtClean="0"/>
              <a:pPr>
                <a:defRPr/>
              </a:pPr>
              <a:t>2023. 05. 24.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18F891-6CD9-4F60-8CD2-805E70EDD13E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6665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5F6121-D235-499C-AAB6-000A338D3229}" type="datetimeFigureOut">
              <a:rPr lang="hu-HU" smtClean="0"/>
              <a:pPr>
                <a:defRPr/>
              </a:pPr>
              <a:t>2023. 05. 24.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1D2F5D-16C7-43C3-9556-04674C9D2E05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3219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E400D8-8513-46FB-87A2-9F980751F8EB}" type="datetimeFigureOut">
              <a:rPr lang="hu-HU" smtClean="0"/>
              <a:pPr>
                <a:defRPr/>
              </a:pPr>
              <a:t>2023. 05. 24.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A6DCC4-D4B6-4EA2-8324-E3140894766B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8032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DCBCF0-7843-4C14-A8C9-FB34ED3FB7EB}" type="datetimeFigureOut">
              <a:rPr lang="hu-HU" smtClean="0"/>
              <a:pPr>
                <a:defRPr/>
              </a:pPr>
              <a:t>2023. 05. 24.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721901-7D8F-4296-B211-5C529029423D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9664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E08F5-45E3-4F10-9FFA-8D59674E095C}" type="datetimeFigureOut">
              <a:rPr lang="hu-HU" smtClean="0"/>
              <a:pPr>
                <a:defRPr/>
              </a:pPr>
              <a:t>2023. 05. 24.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DC027B-DD28-4C7D-8287-C02607B97EC8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9749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8E16E4-A061-47DC-BFB3-5D508FE29107}" type="datetimeFigureOut">
              <a:rPr lang="hu-HU" smtClean="0"/>
              <a:pPr>
                <a:defRPr/>
              </a:pPr>
              <a:t>2023. 05. 24.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C568E-FAC9-4CA3-88F4-8604961BC3B9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7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DF3245-6D30-4F8E-8621-6B550765F7FD}" type="datetimeFigureOut">
              <a:rPr lang="hu-HU" smtClean="0"/>
              <a:pPr>
                <a:defRPr/>
              </a:pPr>
              <a:t>2023. 05. 24.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BB635B-BAF3-494B-944C-30892416B348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6442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9E8500-4B3F-4F92-98E6-FAFFFABF8A8D}" type="datetimeFigureOut">
              <a:rPr lang="hu-HU" smtClean="0"/>
              <a:pPr>
                <a:defRPr/>
              </a:pPr>
              <a:t>2023. 05. 24.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1EBC28-A2E9-4D55-B403-22E66647A567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179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00B6528-B354-44E5-B369-C787FE9DE9AD}" type="datetimeFigureOut">
              <a:rPr lang="hu-HU" smtClean="0"/>
              <a:pPr>
                <a:defRPr/>
              </a:pPr>
              <a:t>2023. 05. 24.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59970E-6B25-4786-938D-5D74D4D09FF2}" type="slidenum">
              <a:rPr lang="hu-HU" smtClean="0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498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39804" y="2930009"/>
            <a:ext cx="6941506" cy="2692516"/>
          </a:xfrm>
        </p:spPr>
        <p:txBody>
          <a:bodyPr>
            <a:noAutofit/>
          </a:bodyPr>
          <a:lstStyle/>
          <a:p>
            <a:r>
              <a:rPr lang="hu-HU" sz="4400" b="1" i="1" dirty="0">
                <a:latin typeface="Garamond" panose="02020404030301010803" pitchFamily="18" charset="0"/>
              </a:rPr>
              <a:t>„Mennyit teszünk a saját biztonságunkért – avagy a</a:t>
            </a:r>
            <a:br>
              <a:rPr lang="hu-HU" sz="4400" b="1" i="1" dirty="0">
                <a:latin typeface="Garamond" panose="02020404030301010803" pitchFamily="18" charset="0"/>
              </a:rPr>
            </a:br>
            <a:r>
              <a:rPr lang="hu-HU" sz="4400" b="1" i="1" dirty="0">
                <a:latin typeface="Garamond" panose="02020404030301010803" pitchFamily="18" charset="0"/>
              </a:rPr>
              <a:t>passzív biztonsági eszközök használata”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E40C27A-6097-463D-9753-E9CA0F47A13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889" y="3528811"/>
            <a:ext cx="3174365" cy="28994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375" y="259928"/>
            <a:ext cx="2169622" cy="216962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62" y="259928"/>
            <a:ext cx="2176777" cy="216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39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3" b="8729"/>
          <a:stretch/>
        </p:blipFill>
        <p:spPr>
          <a:xfrm>
            <a:off x="1551814" y="-662152"/>
            <a:ext cx="8776010" cy="780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46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AA556628-4DB6-46C7-BF4F-D381AFB9B8EB}"/>
              </a:ext>
            </a:extLst>
          </p:cNvPr>
          <p:cNvSpPr txBox="1"/>
          <p:nvPr/>
        </p:nvSpPr>
        <p:spPr>
          <a:xfrm>
            <a:off x="2689951" y="316663"/>
            <a:ext cx="6308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>
              <a:defRPr b="1" i="1">
                <a:solidFill>
                  <a:srgbClr val="40E053"/>
                </a:solidFill>
              </a:defRPr>
            </a:lvl1pPr>
          </a:lstStyle>
          <a:p>
            <a:pPr algn="ctr"/>
            <a:r>
              <a:rPr lang="hu-HU" sz="2400" dirty="0">
                <a:solidFill>
                  <a:srgbClr val="C00000"/>
                </a:solidFill>
                <a:latin typeface="Garamond" panose="02020404030301010803" pitchFamily="18" charset="0"/>
              </a:rPr>
              <a:t>Nemzetközi összehasonlítás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2393992-3E8C-4CFB-B488-40259FF0DBC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52" y="1184880"/>
            <a:ext cx="10162095" cy="5564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AFECDF1A-6015-41EB-B72B-655102F40E9B}"/>
              </a:ext>
            </a:extLst>
          </p:cNvPr>
          <p:cNvCxnSpPr/>
          <p:nvPr/>
        </p:nvCxnSpPr>
        <p:spPr>
          <a:xfrm>
            <a:off x="886120" y="3956361"/>
            <a:ext cx="1178350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F5B051EE-41E0-4745-B6F0-13A88803F9CD}"/>
              </a:ext>
            </a:extLst>
          </p:cNvPr>
          <p:cNvCxnSpPr/>
          <p:nvPr/>
        </p:nvCxnSpPr>
        <p:spPr>
          <a:xfrm>
            <a:off x="886120" y="2751301"/>
            <a:ext cx="1178350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Egyenes összekötő 10">
            <a:extLst>
              <a:ext uri="{FF2B5EF4-FFF2-40B4-BE49-F238E27FC236}">
                <a16:creationId xmlns:a16="http://schemas.microsoft.com/office/drawing/2014/main" id="{0B882365-1DDB-4FA0-9BF4-95FC604D7A52}"/>
              </a:ext>
            </a:extLst>
          </p:cNvPr>
          <p:cNvCxnSpPr/>
          <p:nvPr/>
        </p:nvCxnSpPr>
        <p:spPr>
          <a:xfrm>
            <a:off x="1014952" y="6363338"/>
            <a:ext cx="1178350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121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0D09DD5E-C528-418E-AEF1-3E9DE17CDD51}"/>
              </a:ext>
            </a:extLst>
          </p:cNvPr>
          <p:cNvSpPr txBox="1"/>
          <p:nvPr/>
        </p:nvSpPr>
        <p:spPr>
          <a:xfrm>
            <a:off x="1315000" y="607025"/>
            <a:ext cx="9386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>
                <a:solidFill>
                  <a:srgbClr val="C00000"/>
                </a:solidFill>
                <a:latin typeface="Garamond" panose="02020404030301010803" pitchFamily="18" charset="0"/>
              </a:rPr>
              <a:t>Kifogások és cáfolatok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49DCB01-D235-4459-9236-BC6CF4142BA0}"/>
              </a:ext>
            </a:extLst>
          </p:cNvPr>
          <p:cNvSpPr txBox="1"/>
          <p:nvPr/>
        </p:nvSpPr>
        <p:spPr>
          <a:xfrm>
            <a:off x="4976067" y="2189081"/>
            <a:ext cx="69726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„Szorít az öv, kényelmetlen” – Cáfolat: a járművekben a hetvenes évektől kezdték alkalmazni, a nyolcvanas évektől általánossá vált automata biztonsági öveket, amelyek nem simulnak olyan erővel a használójára, hogy az valóban szorító érzést váltson ki. Csak akkor feszesek, ha rántás éri őket. A kissé kellemetlen érzés, korántsem mérhető össze a balesetkor szerezhető akár legkisebb mértékű sérüléssel járó fájdalommal sem.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EC11373-E73B-4740-9A46-62B973580A33}"/>
              </a:ext>
            </a:extLst>
          </p:cNvPr>
          <p:cNvSpPr txBox="1"/>
          <p:nvPr/>
        </p:nvSpPr>
        <p:spPr>
          <a:xfrm>
            <a:off x="4976068" y="4240705"/>
            <a:ext cx="69726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„Ütközéskor jobb, ha nincs becsatolva a biztonsági öv, mert inkább kirepülök a gépkocsiból, mint hogy az összetört járműbe beszoruljak” – Cáfolat: a gépkocsiból ütközéskor kiesni olyan terhelést jelent, mintha valaki több emeletnyi zuhanás után az úttestre esne. A test a gépkocsiból kizuhanás előtt áttöri a jármű szélvédőjét, ez olyan fej, illetve végtag sérülést eredményez, amely önmagában is halálos eredményű lehet.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17" y="1860547"/>
            <a:ext cx="3898467" cy="3898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109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0D09DD5E-C528-418E-AEF1-3E9DE17CDD51}"/>
              </a:ext>
            </a:extLst>
          </p:cNvPr>
          <p:cNvSpPr txBox="1"/>
          <p:nvPr/>
        </p:nvSpPr>
        <p:spPr>
          <a:xfrm>
            <a:off x="1420104" y="754170"/>
            <a:ext cx="9386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>
                <a:solidFill>
                  <a:srgbClr val="C00000"/>
                </a:solidFill>
                <a:latin typeface="Garamond" panose="02020404030301010803" pitchFamily="18" charset="0"/>
              </a:rPr>
              <a:t>Kifogások és cáfolatok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49DCB01-D235-4459-9236-BC6CF4142BA0}"/>
              </a:ext>
            </a:extLst>
          </p:cNvPr>
          <p:cNvSpPr txBox="1"/>
          <p:nvPr/>
        </p:nvSpPr>
        <p:spPr>
          <a:xfrm>
            <a:off x="4976067" y="1845031"/>
            <a:ext cx="69726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„Erős vagyok, ütközéskor a karjaimmal képes vagyok megtartani, megtámasztani magam” – Cáfolat: akár 30 km/óra ütközési sebesség mellett is olyan terhelés éri az emberi szervezetet, amely során a saját testtömege 20-30 szorosát kellene egy pillanat alatt megtartania. Ez olyan, mintha valaki a saját gépkocsiját akarná felemelni a karjaival.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EC11373-E73B-4740-9A46-62B973580A33}"/>
              </a:ext>
            </a:extLst>
          </p:cNvPr>
          <p:cNvSpPr txBox="1"/>
          <p:nvPr/>
        </p:nvSpPr>
        <p:spPr>
          <a:xfrm>
            <a:off x="4976066" y="3560061"/>
            <a:ext cx="6972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„Nekem ne szabja meg senki, hogy becsatolom-e magam, az én életem, az én egészségem” – Cáfolat: mindenki felelős a saját életéért és testi épségéért, a közlekedés során szándékosan, felesleges veszélynek ne tegye ki magát senki.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EC11373-E73B-4740-9A46-62B973580A33}"/>
              </a:ext>
            </a:extLst>
          </p:cNvPr>
          <p:cNvSpPr txBox="1"/>
          <p:nvPr/>
        </p:nvSpPr>
        <p:spPr>
          <a:xfrm>
            <a:off x="4976066" y="4998092"/>
            <a:ext cx="6972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„Csak ide megyek a boltba, óvodába, iskolába” – Cáfolat: rövid távon belül is történhet baleset, akár az elindulás utáni pillanatban is. Ilyen tekintetben nem lehet tehát figyelembe venni a megtenni kívánt távolságot.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/>
          <a:srcRect l="1868" t="1160"/>
          <a:stretch/>
        </p:blipFill>
        <p:spPr>
          <a:xfrm>
            <a:off x="840828" y="1765738"/>
            <a:ext cx="3396636" cy="461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05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0D09DD5E-C528-418E-AEF1-3E9DE17CDD51}"/>
              </a:ext>
            </a:extLst>
          </p:cNvPr>
          <p:cNvSpPr txBox="1"/>
          <p:nvPr/>
        </p:nvSpPr>
        <p:spPr>
          <a:xfrm>
            <a:off x="1420104" y="754170"/>
            <a:ext cx="9386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>
                <a:solidFill>
                  <a:srgbClr val="C00000"/>
                </a:solidFill>
                <a:latin typeface="Garamond" panose="02020404030301010803" pitchFamily="18" charset="0"/>
              </a:rPr>
              <a:t>Kifogások és cáfolatok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49DCB01-D235-4459-9236-BC6CF4142BA0}"/>
              </a:ext>
            </a:extLst>
          </p:cNvPr>
          <p:cNvSpPr txBox="1"/>
          <p:nvPr/>
        </p:nvSpPr>
        <p:spPr>
          <a:xfrm>
            <a:off x="4976068" y="2123812"/>
            <a:ext cx="6972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„Elfelejtettem, amúgy mindig használom” – A biztonsági öv rendszeres használata az elindulást megelőzően annyira megszokottá, ezzel szinte automatikussá válik, olyan elengedhetetlen része lesz az elindulás előtti rutinnak, mint az, hogy sebességbe kapcsolunk, irányjelzőt használunk, vagy kiengedjük a rögzítőféket. Aki használja az övet, az nem felejti el, mivel részét képezi az elindulásnak.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EC11373-E73B-4740-9A46-62B973580A33}"/>
              </a:ext>
            </a:extLst>
          </p:cNvPr>
          <p:cNvSpPr txBox="1"/>
          <p:nvPr/>
        </p:nvSpPr>
        <p:spPr>
          <a:xfrm>
            <a:off x="4976068" y="4084323"/>
            <a:ext cx="69726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„Van a gépkocsimban légzsák, az úgyis megvéd” – Cáfolat: a légzsák csak a becsatolt biztonsági övvel együtt fejti ki azt a védelmi hatását, amiért kifejlesztették és beépítették a gépkocsiba. A balesetkor kinyíló légzsák, a biztonsági öv nélkül előre lendülő testet nem abban a helyzetben éri, mintha a gépkocsiban ülő be lett volna csatolva, így az szintén sérülést okozhat, és önmagában nem alkalmas a test megtartására.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27" y="2581885"/>
            <a:ext cx="4470319" cy="3004876"/>
          </a:xfrm>
          <a:prstGeom prst="rect">
            <a:avLst/>
          </a:prstGeom>
          <a:blipFill>
            <a:blip r:embed="rId2">
              <a:alphaModFix amt="4000"/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3643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0D09DD5E-C528-418E-AEF1-3E9DE17CDD51}"/>
              </a:ext>
            </a:extLst>
          </p:cNvPr>
          <p:cNvSpPr txBox="1"/>
          <p:nvPr/>
        </p:nvSpPr>
        <p:spPr>
          <a:xfrm>
            <a:off x="1420104" y="754170"/>
            <a:ext cx="9386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>
                <a:solidFill>
                  <a:srgbClr val="C00000"/>
                </a:solidFill>
                <a:latin typeface="Garamond" panose="02020404030301010803" pitchFamily="18" charset="0"/>
              </a:rPr>
              <a:t>Kifogások és cáfolatok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49DCB01-D235-4459-9236-BC6CF4142BA0}"/>
              </a:ext>
            </a:extLst>
          </p:cNvPr>
          <p:cNvSpPr txBox="1"/>
          <p:nvPr/>
        </p:nvSpPr>
        <p:spPr>
          <a:xfrm>
            <a:off x="4906429" y="1892979"/>
            <a:ext cx="69726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„Ütközés után kigyullad a gépkocsi, és a becsatolt biztonsági öv miatt bent ragadok az égő autóban” – Cáfolat: ütközést követően csak akkor leszünk képesek elhagyni a gépkocsit, ha a bekövetkezett baleset során nem keletkezett olyan mértékű sérülésünk, ami ezt lehetetlenné tenné. Ez a legnagyobb eséllyel úgy garantálható, ha a biztonsági öv be volt csatolva. A gépkocsik kialakításából adódóan a biztonsági öv csatjai a járművek legvédettebb pontján vannak elhelyezve, így azt mi, a járműben utazók, vagy a segítségünkre sietők egyetlen mozdulattal ki tudják csatolni.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EC11373-E73B-4740-9A46-62B973580A33}"/>
              </a:ext>
            </a:extLst>
          </p:cNvPr>
          <p:cNvSpPr txBox="1"/>
          <p:nvPr/>
        </p:nvSpPr>
        <p:spPr>
          <a:xfrm>
            <a:off x="680225" y="5093891"/>
            <a:ext cx="11039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i="1" dirty="0">
                <a:solidFill>
                  <a:srgbClr val="FF0000"/>
                </a:solidFill>
                <a:latin typeface="Garamond" panose="02020404030301010803" pitchFamily="18" charset="0"/>
              </a:rPr>
              <a:t>Észérvekkel alátámasztható indok nincs a biztonsági öv használatának mellőzésére. Felelősek vagyunk magunkkal, a családunkkal, de a közlekedés többi résztvevőjével szemben is. Ehhez szorosan hozzátartozik a biztonsági öv használata, adjunk meg magunknak minden esélyt az előre nem látható veszélyhelyzetek, balesetek túlélésére, sérülésmentes „megúszására”.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25" y="1801055"/>
            <a:ext cx="3974589" cy="298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5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0D09DD5E-C528-418E-AEF1-3E9DE17CDD51}"/>
              </a:ext>
            </a:extLst>
          </p:cNvPr>
          <p:cNvSpPr txBox="1"/>
          <p:nvPr/>
        </p:nvSpPr>
        <p:spPr>
          <a:xfrm>
            <a:off x="972254" y="829666"/>
            <a:ext cx="9992210" cy="584775"/>
          </a:xfrm>
          <a:prstGeom prst="rect">
            <a:avLst/>
          </a:prstGeom>
          <a:blipFill>
            <a:blip r:embed="rId2">
              <a:alphaModFix amt="4000"/>
            </a:blip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/>
            <a:r>
              <a:rPr lang="hu-HU" sz="3200" b="1" i="1" dirty="0">
                <a:solidFill>
                  <a:srgbClr val="C00000"/>
                </a:solidFill>
                <a:latin typeface="Garamond" panose="02020404030301010803" pitchFamily="18" charset="0"/>
              </a:rPr>
              <a:t>CSAK 1 ÉLETED VAN……IDŐBEN KAPCSOLJ!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54" y="2098489"/>
            <a:ext cx="9992210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02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0D09DD5E-C528-418E-AEF1-3E9DE17CDD51}"/>
              </a:ext>
            </a:extLst>
          </p:cNvPr>
          <p:cNvSpPr txBox="1"/>
          <p:nvPr/>
        </p:nvSpPr>
        <p:spPr>
          <a:xfrm>
            <a:off x="1420104" y="754170"/>
            <a:ext cx="9386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>
                <a:solidFill>
                  <a:srgbClr val="C00000"/>
                </a:solidFill>
                <a:latin typeface="Garamond" panose="02020404030301010803" pitchFamily="18" charset="0"/>
              </a:rPr>
              <a:t>Mi is az a biztonsági öv?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49DCB01-D235-4459-9236-BC6CF4142BA0}"/>
              </a:ext>
            </a:extLst>
          </p:cNvPr>
          <p:cNvSpPr txBox="1"/>
          <p:nvPr/>
        </p:nvSpPr>
        <p:spPr>
          <a:xfrm>
            <a:off x="4436136" y="2123812"/>
            <a:ext cx="69726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Olyan passzív biztonsági eszköz, amely a gépjárműben tartózkodó személyeket az üléshez rögzíti, ezáltal egy esetleges ütközés, baleset során megakadályozza a járműből történő kizuhanást, csökkenti a halálos és súlyos sérülés kockázatát, ezáltal a nemzetgazdasági veszteségértéket.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EC11373-E73B-4740-9A46-62B973580A33}"/>
              </a:ext>
            </a:extLst>
          </p:cNvPr>
          <p:cNvSpPr txBox="1"/>
          <p:nvPr/>
        </p:nvSpPr>
        <p:spPr>
          <a:xfrm>
            <a:off x="4436135" y="3839262"/>
            <a:ext cx="6972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Alapvetően az utcai forgalomban két típusa van:</a:t>
            </a:r>
          </a:p>
          <a:p>
            <a:pPr marL="285750" indent="-285750">
              <a:buFontTx/>
              <a:buChar char="-"/>
            </a:pPr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a két ponton rögzített biztonsági öv (hátsó üléssoron középen)</a:t>
            </a:r>
          </a:p>
          <a:p>
            <a:pPr marL="285750" indent="-285750">
              <a:buFontTx/>
              <a:buChar char="-"/>
            </a:pPr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a három ponton rögzített biztonsági öv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78" y="1680342"/>
            <a:ext cx="3414752" cy="1920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78" y="3839262"/>
            <a:ext cx="3414752" cy="2651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8246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0D09DD5E-C528-418E-AEF1-3E9DE17CDD51}"/>
              </a:ext>
            </a:extLst>
          </p:cNvPr>
          <p:cNvSpPr txBox="1"/>
          <p:nvPr/>
        </p:nvSpPr>
        <p:spPr>
          <a:xfrm>
            <a:off x="1420104" y="754170"/>
            <a:ext cx="9386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>
                <a:solidFill>
                  <a:srgbClr val="C00000"/>
                </a:solidFill>
                <a:latin typeface="Garamond" panose="02020404030301010803" pitchFamily="18" charset="0"/>
              </a:rPr>
              <a:t>A biztonsági öv használatának jogi szabályozása</a:t>
            </a:r>
          </a:p>
          <a:p>
            <a:pPr algn="ctr"/>
            <a:r>
              <a:rPr lang="hu-HU" sz="2800" b="1" i="1" dirty="0">
                <a:solidFill>
                  <a:srgbClr val="C00000"/>
                </a:solidFill>
                <a:latin typeface="Garamond" panose="02020404030301010803" pitchFamily="18" charset="0"/>
              </a:rPr>
              <a:t>KRESZ 48. §.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49DCB01-D235-4459-9236-BC6CF4142BA0}"/>
              </a:ext>
            </a:extLst>
          </p:cNvPr>
          <p:cNvSpPr txBox="1"/>
          <p:nvPr/>
        </p:nvSpPr>
        <p:spPr>
          <a:xfrm>
            <a:off x="4976068" y="2123812"/>
            <a:ext cx="6972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A bekapcsolt biztonsági övet lakott területen kívül és belül, a gépjárművet vezetve, illetve utasként elől vagy hátul tartózkodva egyaránt használni kell.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EC11373-E73B-4740-9A46-62B973580A33}"/>
              </a:ext>
            </a:extLst>
          </p:cNvPr>
          <p:cNvSpPr txBox="1"/>
          <p:nvPr/>
        </p:nvSpPr>
        <p:spPr>
          <a:xfrm>
            <a:off x="4976068" y="3254359"/>
            <a:ext cx="69726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Kivételek:</a:t>
            </a:r>
          </a:p>
          <a:p>
            <a:pPr marL="285750" indent="-285750">
              <a:buFontTx/>
              <a:buChar char="-"/>
            </a:pPr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A tolatást végző gépkocsi vezetőjének</a:t>
            </a:r>
          </a:p>
          <a:p>
            <a:pPr marL="285750" indent="-285750">
              <a:buFontTx/>
              <a:buChar char="-"/>
            </a:pPr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A taxi gépjármű vezetőjének, ha utast szállít</a:t>
            </a:r>
          </a:p>
          <a:p>
            <a:pPr marL="285750" indent="-285750">
              <a:buFontTx/>
              <a:buChar char="-"/>
            </a:pPr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Lakott területen belül menetrend szerint személyszállítást végző autóbuszban</a:t>
            </a:r>
          </a:p>
          <a:p>
            <a:pPr marL="285750" indent="-285750">
              <a:buFontTx/>
              <a:buChar char="-"/>
            </a:pPr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Lakott területen kívül menetrend szerint személyszállítást végző autóbuszban, ha álló utasokat is szállíthat</a:t>
            </a:r>
          </a:p>
          <a:p>
            <a:pPr marL="285750" indent="-285750">
              <a:buFontTx/>
              <a:buChar char="-"/>
            </a:pPr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Aki külön jogszabályban meghatározott orvos által kiállított igazolással rendelkezik</a:t>
            </a:r>
          </a:p>
          <a:p>
            <a:pPr marL="285750" indent="-285750">
              <a:buFontTx/>
              <a:buChar char="-"/>
            </a:pPr>
            <a:endParaRPr lang="hu-HU" b="1" i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Lesújtó eredmény: sok magyar autós nem használja a biztonsági övet -  Cívishír.hu">
            <a:extLst>
              <a:ext uri="{FF2B5EF4-FFF2-40B4-BE49-F238E27FC236}">
                <a16:creationId xmlns:a16="http://schemas.microsoft.com/office/drawing/2014/main" id="{8BB4B57C-98EA-4F11-97EE-246E7B060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29" y="2262418"/>
            <a:ext cx="4211161" cy="2779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0956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0D09DD5E-C528-418E-AEF1-3E9DE17CDD51}"/>
              </a:ext>
            </a:extLst>
          </p:cNvPr>
          <p:cNvSpPr txBox="1"/>
          <p:nvPr/>
        </p:nvSpPr>
        <p:spPr>
          <a:xfrm>
            <a:off x="1420104" y="754170"/>
            <a:ext cx="9386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>
                <a:solidFill>
                  <a:srgbClr val="C00000"/>
                </a:solidFill>
                <a:latin typeface="Garamond" panose="02020404030301010803" pitchFamily="18" charset="0"/>
              </a:rPr>
              <a:t>Mi is az gyermekbiztonsági rendszer?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49DCB01-D235-4459-9236-BC6CF4142BA0}"/>
              </a:ext>
            </a:extLst>
          </p:cNvPr>
          <p:cNvSpPr txBox="1"/>
          <p:nvPr/>
        </p:nvSpPr>
        <p:spPr>
          <a:xfrm>
            <a:off x="4273541" y="2143359"/>
            <a:ext cx="6972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A KRESZ szerint kétféle gyermekbiztonsági rendszer létezik, az integrált és a nem integrált.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EC11373-E73B-4740-9A46-62B973580A33}"/>
              </a:ext>
            </a:extLst>
          </p:cNvPr>
          <p:cNvSpPr txBox="1"/>
          <p:nvPr/>
        </p:nvSpPr>
        <p:spPr>
          <a:xfrm>
            <a:off x="4273541" y="2916995"/>
            <a:ext cx="69726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Integrált gyermekbiztonsági rendszer: hevederek vagy hajlékony elemek kombinációja, biztonsági csattal, beállító eszközökkel, tartozékokkal és egyes esetekben kiegészítő székkel és/vagy ütközésvédelemmel együtt, amit a saját beépített hevederrel vagy hevederekkel rögzítenek. </a:t>
            </a:r>
            <a:r>
              <a:rPr lang="hu-HU" b="1" i="1" dirty="0">
                <a:latin typeface="Garamond" panose="02020404030301010803" pitchFamily="18" charset="0"/>
              </a:rPr>
              <a:t>Ez a gyermekülés. 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4EC11373-E73B-4740-9A46-62B973580A33}"/>
              </a:ext>
            </a:extLst>
          </p:cNvPr>
          <p:cNvSpPr txBox="1"/>
          <p:nvPr/>
        </p:nvSpPr>
        <p:spPr>
          <a:xfrm>
            <a:off x="4273541" y="4627866"/>
            <a:ext cx="69726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Nem integrált gyermekbiztonsági rendszer: részleges biztonsági rendszer, amely a felnőttek számára szolgáló biztonsági övvel együtt használva - amely </a:t>
            </a:r>
            <a:r>
              <a:rPr lang="hu-HU" b="1" i="1" dirty="0" err="1">
                <a:solidFill>
                  <a:srgbClr val="C00000"/>
                </a:solidFill>
                <a:latin typeface="Garamond" panose="02020404030301010803" pitchFamily="18" charset="0"/>
              </a:rPr>
              <a:t>körbeveszi</a:t>
            </a:r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 a gyermek testét, vagy biztonságosan rögzíti azt a szerkezetet, amelyben a gyermeket elhelyezik - teljes gyermekbiztonsági rendszert képez. </a:t>
            </a:r>
            <a:r>
              <a:rPr lang="hu-HU" b="1" i="1" dirty="0">
                <a:latin typeface="Garamond" panose="02020404030301010803" pitchFamily="18" charset="0"/>
              </a:rPr>
              <a:t>Ez az ülésmagasító.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90" y="2018370"/>
            <a:ext cx="2788383" cy="2091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95" y="4301991"/>
            <a:ext cx="2838771" cy="2129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6899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0D09DD5E-C528-418E-AEF1-3E9DE17CDD51}"/>
              </a:ext>
            </a:extLst>
          </p:cNvPr>
          <p:cNvSpPr txBox="1"/>
          <p:nvPr/>
        </p:nvSpPr>
        <p:spPr>
          <a:xfrm>
            <a:off x="1062752" y="536588"/>
            <a:ext cx="9809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>
                <a:solidFill>
                  <a:srgbClr val="C00000"/>
                </a:solidFill>
                <a:latin typeface="Garamond" panose="02020404030301010803" pitchFamily="18" charset="0"/>
              </a:rPr>
              <a:t>A gyermekbiztonsági rendszer használatának jogi szabályozása</a:t>
            </a:r>
          </a:p>
          <a:p>
            <a:pPr algn="ctr"/>
            <a:r>
              <a:rPr lang="hu-HU" sz="2800" b="1" i="1" dirty="0">
                <a:solidFill>
                  <a:srgbClr val="C00000"/>
                </a:solidFill>
                <a:latin typeface="Garamond" panose="02020404030301010803" pitchFamily="18" charset="0"/>
              </a:rPr>
              <a:t>KRESZ 48. §.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49DCB01-D235-4459-9236-BC6CF4142BA0}"/>
              </a:ext>
            </a:extLst>
          </p:cNvPr>
          <p:cNvSpPr txBox="1"/>
          <p:nvPr/>
        </p:nvSpPr>
        <p:spPr>
          <a:xfrm>
            <a:off x="4976068" y="2123812"/>
            <a:ext cx="6972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Gépkocsiban 150 cm-</a:t>
            </a:r>
            <a:r>
              <a:rPr lang="hu-HU" b="1" i="1" dirty="0" err="1">
                <a:solidFill>
                  <a:srgbClr val="C00000"/>
                </a:solidFill>
                <a:latin typeface="Garamond" panose="02020404030301010803" pitchFamily="18" charset="0"/>
              </a:rPr>
              <a:t>nél</a:t>
            </a:r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 alacsonyabb gyermek csak a testméretéhez és testsúlyához igazodó kialakítású gyermekbiztonsági rendszerben szállítható.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EC11373-E73B-4740-9A46-62B973580A33}"/>
              </a:ext>
            </a:extLst>
          </p:cNvPr>
          <p:cNvSpPr txBox="1"/>
          <p:nvPr/>
        </p:nvSpPr>
        <p:spPr>
          <a:xfrm>
            <a:off x="4976068" y="3254359"/>
            <a:ext cx="6972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A gyermekbiztonsági rendszert a jármű e célra gyárilag kialakított rögzítési pontjaihoz (</a:t>
            </a:r>
            <a:r>
              <a:rPr lang="hu-HU" b="1" i="1" dirty="0" err="1">
                <a:solidFill>
                  <a:srgbClr val="C00000"/>
                </a:solidFill>
                <a:latin typeface="Garamond" panose="02020404030301010803" pitchFamily="18" charset="0"/>
              </a:rPr>
              <a:t>isofix</a:t>
            </a:r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), vagy az üléshez tartozó biztonsági övhöz kell rögzíteni.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EC11373-E73B-4740-9A46-62B973580A33}"/>
              </a:ext>
            </a:extLst>
          </p:cNvPr>
          <p:cNvSpPr txBox="1"/>
          <p:nvPr/>
        </p:nvSpPr>
        <p:spPr>
          <a:xfrm>
            <a:off x="4976068" y="4384906"/>
            <a:ext cx="6972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A jármű szokásos haladási irányával ellentétes irányban a jármű első üléséhez a gyermekbiztonsági rendszer (ún. hordozó) csak akkor szerelhető be, ha az üléshez légzsákot nem szereltek fel vagy a légzsák kikapcsolható és ki is van kapcsolva.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706" y="1370269"/>
            <a:ext cx="3302336" cy="1867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85" y="3308861"/>
            <a:ext cx="3057638" cy="1737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3055" y="5056048"/>
            <a:ext cx="3057638" cy="1685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9375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0D09DD5E-C528-418E-AEF1-3E9DE17CDD51}"/>
              </a:ext>
            </a:extLst>
          </p:cNvPr>
          <p:cNvSpPr txBox="1"/>
          <p:nvPr/>
        </p:nvSpPr>
        <p:spPr>
          <a:xfrm>
            <a:off x="1293980" y="628046"/>
            <a:ext cx="9809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>
                <a:solidFill>
                  <a:srgbClr val="C00000"/>
                </a:solidFill>
                <a:latin typeface="Garamond" panose="02020404030301010803" pitchFamily="18" charset="0"/>
              </a:rPr>
              <a:t>A gyermekbiztonsági rendszer használatának jogi szabályozása</a:t>
            </a:r>
          </a:p>
          <a:p>
            <a:pPr algn="ctr"/>
            <a:r>
              <a:rPr lang="hu-HU" sz="2800" b="1" i="1" dirty="0">
                <a:solidFill>
                  <a:srgbClr val="C00000"/>
                </a:solidFill>
                <a:latin typeface="Garamond" panose="02020404030301010803" pitchFamily="18" charset="0"/>
              </a:rPr>
              <a:t>KRESZ 48. §.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49DCB01-D235-4459-9236-BC6CF4142BA0}"/>
              </a:ext>
            </a:extLst>
          </p:cNvPr>
          <p:cNvSpPr txBox="1"/>
          <p:nvPr/>
        </p:nvSpPr>
        <p:spPr>
          <a:xfrm>
            <a:off x="4939862" y="2123812"/>
            <a:ext cx="700885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Kivételek:</a:t>
            </a:r>
          </a:p>
          <a:p>
            <a:pPr marL="285750" indent="-285750" algn="just">
              <a:buFontTx/>
              <a:buChar char="-"/>
            </a:pPr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Ha a gyermekbiztonsági rendszer beszerelésére a gépkocsi a gyári kialakítása alapján nem alkalmas (Ez esetben a gépkocsiban 3 évnél fiatalabb gyermek nem szállítható, illetve 150 cm-</a:t>
            </a:r>
            <a:r>
              <a:rPr lang="hu-HU" b="1" i="1" dirty="0" err="1">
                <a:solidFill>
                  <a:srgbClr val="C00000"/>
                </a:solidFill>
                <a:latin typeface="Garamond" panose="02020404030301010803" pitchFamily="18" charset="0"/>
              </a:rPr>
              <a:t>nél</a:t>
            </a:r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 alacsonyabb gyermek az első ülésen nem szállítható)</a:t>
            </a:r>
          </a:p>
          <a:p>
            <a:pPr marL="285750" indent="-285750" algn="just">
              <a:buFontTx/>
              <a:buChar char="-"/>
            </a:pPr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Ha a gyermek a hátsó ülésen utazik, a 3. életévét betöltötte, legalább 135 cm magas és az üléshez beszerelt biztonsági övvel biztonságosan rögzíthető (nem a nyakánál megy az öv)</a:t>
            </a:r>
          </a:p>
          <a:p>
            <a:pPr marL="285750" indent="-285750" algn="just">
              <a:buFontTx/>
              <a:buChar char="-"/>
            </a:pPr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Ha taxiban, taxi üzemmódban a hátsó ülésen utazik</a:t>
            </a:r>
          </a:p>
          <a:p>
            <a:pPr marL="285750" indent="-285750" algn="just">
              <a:buFontTx/>
              <a:buChar char="-"/>
            </a:pPr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Menetrend szerinti személyszállítást végző autóbuszban utazva</a:t>
            </a:r>
          </a:p>
          <a:p>
            <a:pPr marL="285750" indent="-285750" algn="just">
              <a:buFontTx/>
              <a:buChar char="-"/>
            </a:pPr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Nem menetrend szerinti személyszállítást végző autóbuszban, ha az álló utasokat is szállíthat, </a:t>
            </a:r>
          </a:p>
          <a:p>
            <a:pPr marL="285750" indent="-285750" algn="just">
              <a:buFontTx/>
              <a:buChar char="-"/>
            </a:pPr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Ha a 3. életévét még nem töltötte be és állva utazik az autóbuszban,</a:t>
            </a:r>
          </a:p>
          <a:p>
            <a:pPr marL="285750" indent="-285750" algn="just">
              <a:buFontTx/>
              <a:buChar char="-"/>
            </a:pPr>
            <a:r>
              <a:rPr lang="hu-HU" b="1" i="1" dirty="0">
                <a:solidFill>
                  <a:srgbClr val="C00000"/>
                </a:solidFill>
                <a:latin typeface="Garamond" panose="02020404030301010803" pitchFamily="18" charset="0"/>
              </a:rPr>
              <a:t>Ha külön jogszabályban meghatározott orvos által kiállított igazolással rendelkezik</a:t>
            </a:r>
          </a:p>
          <a:p>
            <a:pPr marL="285750" indent="-285750" algn="just">
              <a:buFontTx/>
              <a:buChar char="-"/>
            </a:pPr>
            <a:endParaRPr lang="hu-HU" b="1" i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86" y="2508507"/>
            <a:ext cx="4373251" cy="2988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8171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06" r="2829" b="26722"/>
          <a:stretch/>
        </p:blipFill>
        <p:spPr>
          <a:xfrm>
            <a:off x="714702" y="101661"/>
            <a:ext cx="11083287" cy="4861037"/>
          </a:xfrm>
          <a:prstGeom prst="rect">
            <a:avLst/>
          </a:prstGeom>
          <a:noFill/>
        </p:spPr>
      </p:pic>
      <p:sp>
        <p:nvSpPr>
          <p:cNvPr id="2" name="Szövegdoboz 1"/>
          <p:cNvSpPr txBox="1"/>
          <p:nvPr/>
        </p:nvSpPr>
        <p:spPr>
          <a:xfrm>
            <a:off x="1404854" y="5004260"/>
            <a:ext cx="97508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b="1" i="1" dirty="0">
                <a:solidFill>
                  <a:srgbClr val="FF0000"/>
                </a:solidFill>
                <a:latin typeface="Garamond" panose="02020404030301010803" pitchFamily="18" charset="0"/>
              </a:rPr>
              <a:t>Az elmúlt 5 év hazai közúti baleseti adatai egyértelműen szemléltetik, hogy a személygépjárművekben a biztonsági övüket használók által elszenvedett sérülések kevésbé súlyosak , mint az övet nem használók sérülései. A járművezetők körében 4,2-szeres, az első utasok esetén 3,6-szoros, a hátsó utasok esetén 7,9-szeres (átlagosan 4,5-szörös) volt a halálozási valószínűség abban az esetben, ha nem használtak biztonsági övet. </a:t>
            </a:r>
          </a:p>
        </p:txBody>
      </p:sp>
    </p:spTree>
    <p:extLst>
      <p:ext uri="{BB962C8B-B14F-4D97-AF65-F5344CB8AC3E}">
        <p14:creationId xmlns:p14="http://schemas.microsoft.com/office/powerpoint/2010/main" val="2885003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444" y="544198"/>
            <a:ext cx="10094418" cy="600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13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24" y="209567"/>
            <a:ext cx="11172507" cy="5838536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B06E3AFE-9A86-4B21-8F5B-5A469C1E8758}"/>
              </a:ext>
            </a:extLst>
          </p:cNvPr>
          <p:cNvSpPr/>
          <p:nvPr/>
        </p:nvSpPr>
        <p:spPr>
          <a:xfrm>
            <a:off x="1513490" y="6139979"/>
            <a:ext cx="98481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>
                <a:solidFill>
                  <a:srgbClr val="FF000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A helyes biztonságiöv-viselés aránya a kistehergépjárművek vezetői körében mindössze 63,9%, </a:t>
            </a:r>
            <a:br>
              <a:rPr lang="hu-HU" b="1" i="1" dirty="0">
                <a:solidFill>
                  <a:srgbClr val="FF0000"/>
                </a:solidFill>
                <a:latin typeface="Garamond" panose="02020404030301010803" pitchFamily="18" charset="0"/>
                <a:ea typeface="Calibri" panose="020F0502020204030204" pitchFamily="34" charset="0"/>
              </a:rPr>
            </a:br>
            <a:r>
              <a:rPr lang="hu-HU" b="1" i="1" dirty="0">
                <a:solidFill>
                  <a:srgbClr val="FF000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amely a személygépkocsivezetőkre vonatkozó átlagértéktől csaknem 25%-</a:t>
            </a:r>
            <a:r>
              <a:rPr lang="hu-HU" b="1" i="1" dirty="0" err="1">
                <a:solidFill>
                  <a:srgbClr val="FF000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al</a:t>
            </a:r>
            <a:r>
              <a:rPr lang="hu-HU" b="1" i="1" dirty="0">
                <a:solidFill>
                  <a:srgbClr val="FF0000"/>
                </a:solidFill>
                <a:latin typeface="Garamond" panose="02020404030301010803" pitchFamily="18" charset="0"/>
                <a:ea typeface="Calibri" panose="020F0502020204030204" pitchFamily="34" charset="0"/>
              </a:rPr>
              <a:t> elmarad</a:t>
            </a:r>
            <a:endParaRPr lang="hu-HU" b="1" i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692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9915</TotalTime>
  <Words>1182</Words>
  <Application>Microsoft Office PowerPoint</Application>
  <PresentationFormat>Szélesvásznú</PresentationFormat>
  <Paragraphs>51</Paragraphs>
  <Slides>16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Garamond</vt:lpstr>
      <vt:lpstr>Office-téma</vt:lpstr>
      <vt:lpstr>„Mennyit teszünk a saját biztonságunkért – avagy a passzív biztonsági eszközök használata”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Gazdik János</dc:creator>
  <cp:lastModifiedBy>Katalin</cp:lastModifiedBy>
  <cp:revision>394</cp:revision>
  <cp:lastPrinted>2022-09-06T09:45:00Z</cp:lastPrinted>
  <dcterms:created xsi:type="dcterms:W3CDTF">2021-04-19T11:58:53Z</dcterms:created>
  <dcterms:modified xsi:type="dcterms:W3CDTF">2023-05-24T11:46:49Z</dcterms:modified>
</cp:coreProperties>
</file>