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56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/>
              <a:t>Kép forrása: Pixabay</a:t>
            </a:r>
          </a:p>
          <a:p>
            <a:endParaRPr lang="hu-HU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DB341-8B16-42FD-B40B-14C186865B41}" type="slidenum">
              <a:rPr lang="hu-HU" altLang="hu-H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bm.hu/" TargetMode="External"/><Relationship Id="rId4" Type="http://schemas.openxmlformats.org/officeDocument/2006/relationships/hyperlink" Target="https://www.elelmiszerbank.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 noChangeArrowheads="1"/>
          </p:cNvSpPr>
          <p:nvPr>
            <p:ph type="ctrTitle"/>
          </p:nvPr>
        </p:nvSpPr>
        <p:spPr>
          <a:xfrm>
            <a:off x="642938" y="4572000"/>
            <a:ext cx="10906125" cy="1114425"/>
          </a:xfrm>
        </p:spPr>
        <p:txBody>
          <a:bodyPr/>
          <a:lstStyle/>
          <a:p>
            <a:pPr eaLnBrk="1" hangingPunct="1"/>
            <a:r>
              <a:rPr lang="hu-HU" sz="4800" dirty="0"/>
              <a:t>Mit érdemes tudni a hulladékokról?</a:t>
            </a:r>
            <a:endParaRPr lang="en-US" altLang="hu-HU" sz="4800" dirty="0"/>
          </a:p>
        </p:txBody>
      </p:sp>
      <p:cxnSp>
        <p:nvCxnSpPr>
          <p:cNvPr id="192" name="Straight Connector 19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000" y="5778500"/>
            <a:ext cx="9144000" cy="0"/>
          </a:xfrm>
          <a:prstGeom prst="line">
            <a:avLst/>
          </a:prstGeom>
          <a:ln w="19050">
            <a:solidFill>
              <a:srgbClr val="E6BB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2" descr="C:\Users\Néder Katalin\Desktop\PontVelem\FTH 2017\FTH 2017 szórólapok, logók, képek\FTH logo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4403725"/>
            <a:ext cx="10795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26738" y="5495925"/>
            <a:ext cx="14446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Kép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26738" y="4140200"/>
            <a:ext cx="13557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Users\Néder Katalin\Desktop\FTH 2020\Grafikák, képek\Logók\emmi_color-cmy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875" y="2935288"/>
            <a:ext cx="152082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:\Users\Néder Katalin\Desktop\FTH 2020\Grafikák, képek\Logók\pontvelem-logo-color-1_vektoro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29863" y="3041650"/>
            <a:ext cx="1651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oogle Shape;89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48547" y="744073"/>
            <a:ext cx="4949873" cy="381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CBFB236-7BE2-4301-A9EF-2CD53676E8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5912993"/>
            <a:ext cx="2438400" cy="7406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Italos doboz</a:t>
            </a:r>
            <a:endParaRPr/>
          </a:p>
        </p:txBody>
      </p:sp>
      <p:pic>
        <p:nvPicPr>
          <p:cNvPr id="172" name="Google Shape;172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90282" y="255308"/>
            <a:ext cx="4440483" cy="6347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744512" y="1730597"/>
            <a:ext cx="5351488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Drága a hasznosítása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 természetben nem bomlanak le</a:t>
            </a:r>
            <a:endParaRPr/>
          </a:p>
          <a:p>
            <a:pPr marL="28575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762621" y="2570819"/>
            <a:ext cx="5351488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Helyes kezelése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lang="hu-HU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Elöblítve, hogy ne </a:t>
            </a:r>
            <a:r>
              <a:rPr lang="hu-HU" sz="200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büdösödjön</a:t>
            </a:r>
            <a:r>
              <a:rPr lang="hu-HU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, kilapítva, hogy kevesebb helyet foglaljon.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lang="hu-HU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Városról városra eltérő, hogy az italos-karton hulladékot melyik anyagtípussal kell egy konténerbe helyezni, leggyakrabban a papír-, de egyes településeken a műanyaghulladék gyűjtésére szolgáló gyűjtőedénybe kell dobni.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lang="hu-HU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Kerüld az italos dobozba csomagolt üdítőitalok vásárlását!</a:t>
            </a:r>
            <a:endParaRPr dirty="0"/>
          </a:p>
          <a:p>
            <a:pPr marL="28575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838199" y="192088"/>
            <a:ext cx="1083171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hu-HU" sz="4000">
                <a:latin typeface="Arial"/>
                <a:ea typeface="Arial"/>
                <a:cs typeface="Arial"/>
                <a:sym typeface="Arial"/>
              </a:rPr>
              <a:t>Mit tehetünk a zöldhulladékkal? </a:t>
            </a:r>
            <a:br>
              <a:rPr lang="hu-HU" sz="4000">
                <a:latin typeface="Arial"/>
                <a:ea typeface="Arial"/>
                <a:cs typeface="Arial"/>
                <a:sym typeface="Arial"/>
              </a:rPr>
            </a:br>
            <a:r>
              <a:rPr lang="hu-HU" sz="4000">
                <a:latin typeface="Arial"/>
                <a:ea typeface="Arial"/>
                <a:cs typeface="Arial"/>
                <a:sym typeface="Arial"/>
              </a:rPr>
              <a:t>A komposztálás előnyei</a:t>
            </a:r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304502" y="1577975"/>
            <a:ext cx="11445875" cy="528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u-HU" sz="2400">
                <a:latin typeface="Arial"/>
                <a:ea typeface="Arial"/>
                <a:cs typeface="Arial"/>
                <a:sym typeface="Arial"/>
              </a:rPr>
              <a:t>Szerves anyagok visszajuttatása.                  </a:t>
            </a:r>
            <a:r>
              <a:rPr lang="hu-HU" sz="2400" b="1">
                <a:latin typeface="Arial"/>
                <a:ea typeface="Arial"/>
                <a:cs typeface="Arial"/>
                <a:sym typeface="Arial"/>
              </a:rPr>
              <a:t>talaj</a:t>
            </a:r>
            <a:r>
              <a:rPr lang="hu-HU" sz="2400">
                <a:latin typeface="Arial"/>
                <a:ea typeface="Arial"/>
                <a:cs typeface="Arial"/>
                <a:sym typeface="Arial"/>
              </a:rPr>
              <a:t> javítása.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u-HU" sz="2400">
                <a:latin typeface="Arial"/>
                <a:ea typeface="Arial"/>
                <a:cs typeface="Arial"/>
                <a:sym typeface="Arial"/>
              </a:rPr>
              <a:t>Nem kell elégetni a kerti hulladékot!                  </a:t>
            </a:r>
            <a:r>
              <a:rPr lang="hu-HU" sz="2400" b="1">
                <a:latin typeface="Arial"/>
                <a:ea typeface="Arial"/>
                <a:cs typeface="Arial"/>
                <a:sym typeface="Arial"/>
              </a:rPr>
              <a:t>levegőszennyezés</a:t>
            </a:r>
            <a:r>
              <a:rPr lang="hu-HU" sz="24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u-HU" sz="2400" b="1">
                <a:latin typeface="Arial"/>
                <a:ea typeface="Arial"/>
                <a:cs typeface="Arial"/>
                <a:sym typeface="Arial"/>
              </a:rPr>
              <a:t>Állandó körforgás </a:t>
            </a:r>
            <a:r>
              <a:rPr lang="hu-HU" sz="2400">
                <a:latin typeface="Arial"/>
                <a:ea typeface="Arial"/>
                <a:cs typeface="Arial"/>
                <a:sym typeface="Arial"/>
              </a:rPr>
              <a:t>segítése a természetben.</a:t>
            </a: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4260" y="3724040"/>
            <a:ext cx="2297113" cy="238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/>
          <p:nvPr/>
        </p:nvSpPr>
        <p:spPr>
          <a:xfrm rot="-5400000">
            <a:off x="5434143" y="2335778"/>
            <a:ext cx="630238" cy="598487"/>
          </a:xfrm>
          <a:prstGeom prst="downArrow">
            <a:avLst>
              <a:gd name="adj1" fmla="val 50000"/>
              <a:gd name="adj2" fmla="val 47368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/>
          <p:nvPr/>
        </p:nvSpPr>
        <p:spPr>
          <a:xfrm rot="-5400000">
            <a:off x="6120387" y="2994692"/>
            <a:ext cx="630237" cy="600075"/>
          </a:xfrm>
          <a:prstGeom prst="downArrow">
            <a:avLst>
              <a:gd name="adj1" fmla="val 50000"/>
              <a:gd name="adj2" fmla="val 47368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2282" y="4322332"/>
            <a:ext cx="3786418" cy="2150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990" y="374754"/>
            <a:ext cx="12144897" cy="635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5" descr="A képen növény, asztal, étel, beltéri látható&#10;&#10;Ez egy automatikusan létrehozott leírás."/>
          <p:cNvPicPr preferRelativeResize="0"/>
          <p:nvPr/>
        </p:nvPicPr>
        <p:blipFill rotWithShape="1">
          <a:blip r:embed="rId3">
            <a:alphaModFix/>
          </a:blip>
          <a:srcRect b="6250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/>
          <p:nvPr/>
        </p:nvSpPr>
        <p:spPr>
          <a:xfrm flipH="1">
            <a:off x="0" y="998175"/>
            <a:ext cx="6017172" cy="5859825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652692" y="1508764"/>
            <a:ext cx="4204137" cy="1747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hu-HU" sz="2880">
                <a:latin typeface="Arial"/>
                <a:ea typeface="Arial"/>
                <a:cs typeface="Arial"/>
                <a:sym typeface="Arial"/>
              </a:rPr>
              <a:t>Mit tehetünk az élelmiszerpazarlás megelőzése érdekében?</a:t>
            </a:r>
            <a:endParaRPr/>
          </a:p>
        </p:txBody>
      </p:sp>
      <p:cxnSp>
        <p:nvCxnSpPr>
          <p:cNvPr id="197" name="Google Shape;197;p25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98" name="Google Shape;198;p25"/>
          <p:cNvSpPr txBox="1">
            <a:spLocks noGrp="1"/>
          </p:cNvSpPr>
          <p:nvPr>
            <p:ph type="body" idx="1"/>
          </p:nvPr>
        </p:nvSpPr>
        <p:spPr>
          <a:xfrm>
            <a:off x="525516" y="3417573"/>
            <a:ext cx="5113284" cy="34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Csak azt vegyük meg, amit el is fogyasztunk!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Csak annyit főzzünk, amennyi biztosan el is fogy!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még jó minőségű maradékot vagy felesleget adományozzunk a rászorulóknak!</a:t>
            </a:r>
            <a:endParaRPr/>
          </a:p>
          <a:p>
            <a:pPr marL="22860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hu-HU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https://www.elelmiszerbank.hu//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hu-HU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http://bbm.hu/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22860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t="-1"/>
          <a:stretch/>
        </p:blipFill>
        <p:spPr>
          <a:xfrm>
            <a:off x="7408190" y="789983"/>
            <a:ext cx="4588943" cy="557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648930" y="119600"/>
            <a:ext cx="5127031" cy="167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Papír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648929" y="1918742"/>
            <a:ext cx="6793019" cy="4305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hu-HU" sz="2220">
                <a:latin typeface="Arial"/>
                <a:ea typeface="Arial"/>
                <a:cs typeface="Arial"/>
                <a:sym typeface="Arial"/>
              </a:rPr>
              <a:t>A papír természetes eredetű, viszonylag gyorsan lebomló anyag, ezért környezetbarátnak tekinthető. Azonban gyártása jelentős vízszennyezéssel jár, az alapanyagához sok fát kell kivágni.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2220"/>
              <a:buNone/>
            </a:pPr>
            <a:r>
              <a:rPr lang="hu-HU" sz="222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 tonna papír előállításához legalább 2 - 3,5 tonna fára van szükség!</a:t>
            </a:r>
            <a:endParaRPr sz="222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00B050"/>
              </a:buClr>
              <a:buSzPts val="2220"/>
              <a:buNone/>
            </a:pPr>
            <a:r>
              <a:rPr lang="hu-HU" sz="222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Hogyan lehet megelőzni, hogy kevesebb papírhulladék keletkezzen?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00B050"/>
              </a:buClr>
              <a:buSzPts val="2220"/>
              <a:buChar char="•"/>
            </a:pPr>
            <a:r>
              <a:rPr lang="hu-HU" sz="222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Ne fogadj el és </a:t>
            </a:r>
            <a:r>
              <a:rPr lang="hu-HU" sz="222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</a:t>
            </a:r>
            <a:r>
              <a:rPr lang="hu-HU" sz="222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vigyél haza felesleges szórólapokat!     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220"/>
              <a:buChar char="•"/>
            </a:pPr>
            <a:r>
              <a:rPr lang="hu-HU" sz="222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Írj a papír mindkét oldalára!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220"/>
              <a:buChar char="•"/>
            </a:pPr>
            <a:r>
              <a:rPr lang="hu-HU" sz="222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Használj újrapapírt!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9750" y="1253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Műanyag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710905" y="1336279"/>
            <a:ext cx="103066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műanyag kőolajból készülő, adalékok hozzáadásával, mesterségesen előállított anyag. A környezetben rendkívül lassan, vagy egyáltalán nem bomlik le, égése során veszélyes anyagok szabadulnak fel.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758471" y="2547254"/>
            <a:ext cx="5351488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Hatásai</a:t>
            </a:r>
            <a:r>
              <a:rPr lang="hu-HU" sz="1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Lebomlási ideje még nem ismert, akár évszázadokig tarthat elzárt közegben.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Égetésekor adalékaiból rákkeltő anyagok keletkeznek.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Mérgező melléktermékek keletkeznek a gyártásuk során.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 PVC gyerekjátékokban lévő adalékok a gyermek szervezetébe is bekerülhetnek.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6327788" y="2547254"/>
            <a:ext cx="5351488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Hogyan lehet megelőzni, hogy kevesebb műanyaghulladék keletkezzen?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Változtatni kell vásárlási szokásainkon!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Vásárláshoz vigyünk magunkkal textil szatyrot!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Kerüljük az egyszer használatos műanyag termékeket!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285" y="4677376"/>
            <a:ext cx="1664893" cy="1956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None/>
            </a:pPr>
            <a:r>
              <a:rPr lang="hu-HU" sz="3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PET-palackok gyűjtésének helyes módja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2121" y="478232"/>
            <a:ext cx="1862259" cy="2789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6"/>
          <p:cNvCxnSpPr/>
          <p:nvPr/>
        </p:nvCxnSpPr>
        <p:spPr>
          <a:xfrm>
            <a:off x="5430098" y="2639023"/>
            <a:ext cx="4562441" cy="0"/>
          </a:xfrm>
          <a:prstGeom prst="straightConnector1">
            <a:avLst/>
          </a:prstGeom>
          <a:noFill/>
          <a:ln w="22225" cap="flat" cmpd="sng">
            <a:solidFill>
              <a:srgbClr val="E7E6E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16" descr="C:\Users\Néder Katalin\Desktop\FTH 2019\Óravázlatok, mintaprojektek\Mi6-s modulok\Nézz szembe a szemeteddel\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886" y="3765637"/>
            <a:ext cx="3662730" cy="2437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5297762" y="2799889"/>
            <a:ext cx="6284638" cy="298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AutoNum type="arabicPeriod"/>
            </a:pPr>
            <a:r>
              <a:rPr lang="hu-HU" sz="2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Öntsd</a:t>
            </a:r>
            <a:r>
              <a:rPr lang="hu-HU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ki a maradék folyadékot a palackból!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AutoNum type="arabicPeriod"/>
            </a:pPr>
            <a:r>
              <a:rPr lang="hu-HU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Csavard le a kupakot, és </a:t>
            </a:r>
            <a:r>
              <a:rPr lang="hu-HU" sz="2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gyűjtsd</a:t>
            </a:r>
            <a:r>
              <a:rPr lang="hu-HU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őket külön!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AutoNum type="arabicPeriod"/>
            </a:pPr>
            <a:r>
              <a:rPr lang="hu-HU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Taposd össze!</a:t>
            </a:r>
            <a:endParaRPr sz="2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indent="-514350"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hu-HU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kupak alatti gyűrűt, </a:t>
            </a:r>
            <a:r>
              <a:rPr lang="it-IT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illetve a palackon lévő fóliát</a:t>
            </a:r>
            <a:r>
              <a:rPr lang="hu-HU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is érdemes leszedni.</a:t>
            </a:r>
            <a:endParaRPr sz="2400" dirty="0">
              <a:solidFill>
                <a:srgbClr val="FFFFFF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 descr="KÃ©ptalÃ¡lat a kÃ¶vetkezÅre: âfolyÃ³k mikromÅ±anyagok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12191999" cy="68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336884" y="321176"/>
            <a:ext cx="4332307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w="127000" cap="sq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623425" y="321175"/>
            <a:ext cx="3759300" cy="1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sz="2800">
                <a:latin typeface="Arial"/>
                <a:ea typeface="Arial"/>
                <a:cs typeface="Arial"/>
                <a:sym typeface="Arial"/>
              </a:rPr>
              <a:t>Mikroműanyagokká válnak!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336875" y="1317025"/>
            <a:ext cx="4332300" cy="4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hu-HU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Mik azok a mikroműanyagok? 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Általánosan az öt milliméternél kisebb műanyagdarabokat nevezik mikroműanyagoknak.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hu-HU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Hogyan keletkeznek?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műanyagok szétesését a környezetben zajló folyamatok okozzák. 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hu-HU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Hol fordulnak elő? 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Szennyvíztisztító telepeken, felszíni vizekben (folyókban és tavakban), valamint különböző élőlényekben (halakban, kagylókban és egyéb gerinctelenekben). A mezőgazdaságban használt műanyag fóliák és az illegális hulladéklerakás miatt a talajban is. 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 rot="2217871">
            <a:off x="4485228" y="2541064"/>
            <a:ext cx="8124731" cy="1325563"/>
          </a:xfrm>
          <a:prstGeom prst="rect">
            <a:avLst/>
          </a:prstGeom>
          <a:solidFill>
            <a:srgbClr val="FFC000"/>
          </a:solidFill>
          <a:ln w="1301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u-HU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történik a műanyagokkal, ha nem gyűjtjük külön?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167640" y="1"/>
            <a:ext cx="2849880" cy="122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Fémek</a:t>
            </a: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167640" y="11441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legelterjedtebb felhasználású fém a nyersvasból ötvözőanyagokkal előállított acél, az alumínium pedig a legnagyobb ipari jelentőségű könnyűfém, mivel jó alakíthatóság és tartósság jellemzi. A fém csomagolóanyagok alumíniumból, vasból, ritkábban rézből, illetve ezek ötvözeteiből készülnek. Ma már több, mint 50%-ukat újrahasznosított alapanyagból állítják elő!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838199" y="2622441"/>
            <a:ext cx="535148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Hogyan lehet megelőzni a fémek szemétbe kerülését?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Gyűjtése </a:t>
            </a:r>
            <a:r>
              <a:rPr lang="hu-HU" sz="1800" dirty="0">
                <a:solidFill>
                  <a:srgbClr val="00B050"/>
                </a:solidFill>
              </a:rPr>
              <a:t>szelektíven történjen!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hu-HU" sz="18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Az ital-, konzerv-, és spraydobozok zárókupakját dobjuk a </a:t>
            </a:r>
            <a:r>
              <a:rPr lang="hu-HU" sz="1800" dirty="0">
                <a:solidFill>
                  <a:srgbClr val="00B050"/>
                </a:solidFill>
              </a:rPr>
              <a:t>műanyag</a:t>
            </a:r>
            <a:r>
              <a:rPr lang="hu-HU" sz="18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gyűjtő konténerbe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hu-HU" sz="1800" dirty="0">
                <a:solidFill>
                  <a:srgbClr val="00B050"/>
                </a:solidFill>
              </a:rPr>
              <a:t>A fém dobozokat p</a:t>
            </a:r>
            <a:r>
              <a:rPr lang="hu-HU" sz="18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réseljük össze, és öblítsük ki! (a </a:t>
            </a:r>
            <a:r>
              <a:rPr lang="hu-HU" sz="1800" dirty="0">
                <a:solidFill>
                  <a:srgbClr val="00B050"/>
                </a:solidFill>
              </a:rPr>
              <a:t>spray-</a:t>
            </a:r>
            <a:r>
              <a:rPr lang="hu-HU" sz="1800" dirty="0" err="1">
                <a:solidFill>
                  <a:srgbClr val="00B050"/>
                </a:solidFill>
              </a:rPr>
              <a:t>ket</a:t>
            </a:r>
            <a:r>
              <a:rPr lang="hu-HU" sz="1800" dirty="0">
                <a:solidFill>
                  <a:srgbClr val="00B050"/>
                </a:solidFill>
              </a:rPr>
              <a:t> tilos összenyomni)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hu-HU" sz="18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 festékkel, egyéb vegyszerrel szennyezett fémdobozokat hulladékudvarokban vagy a veszélyeshulladék gyűjtőakciók alkalmával adhatjuk le</a:t>
            </a:r>
            <a:endParaRPr sz="14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6542112" y="2606457"/>
            <a:ext cx="535148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Tulajdonságok</a:t>
            </a:r>
            <a:r>
              <a:rPr lang="hu-H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legjobban újrahasznosítható hulladék.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természetben csak évtizedek alatt tűnik el.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984" y="4221678"/>
            <a:ext cx="1664893" cy="1956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620162" y="1692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Használt sütőolaj</a:t>
            </a: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638337" y="1170716"/>
            <a:ext cx="10330452" cy="139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 sz="2200" dirty="0">
                <a:latin typeface="Arial"/>
                <a:ea typeface="Arial"/>
                <a:cs typeface="Arial"/>
                <a:sym typeface="Arial"/>
              </a:rPr>
              <a:t>A többszöri sütés folyamán a sütőolajban, zsírban elváltozások jönnek létre. A zsiradék, étolaj elfárad, elhasználódik, ennek következtében alkalmatlanná válik a további étkezési célú felhasználásra, abban olyan bomlástermékek képződnek, amelyek egy része káros lehet az egészségre.</a:t>
            </a:r>
            <a:endParaRPr sz="2200" dirty="0"/>
          </a:p>
        </p:txBody>
      </p:sp>
      <p:sp>
        <p:nvSpPr>
          <p:cNvPr id="145" name="Google Shape;145;p19"/>
          <p:cNvSpPr txBox="1"/>
          <p:nvPr/>
        </p:nvSpPr>
        <p:spPr>
          <a:xfrm>
            <a:off x="602174" y="2535449"/>
            <a:ext cx="1093508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Hatásai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hu-HU" sz="24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Növeli a szennyvíztisztítók terhelését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hu-HU" sz="24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Dugulását okoz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hu-HU" sz="24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Gátolja a tavak légáteresztő képességét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hu-HU" sz="24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Nehezen lebomló anyag</a:t>
            </a:r>
            <a:endParaRPr dirty="0"/>
          </a:p>
        </p:txBody>
      </p:sp>
      <p:pic>
        <p:nvPicPr>
          <p:cNvPr id="146" name="Google Shape;146;p19" descr="A képen személy, beltéri látható&#10;&#10;Ez egy automatikusan létrehozott leírá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2107" y="3006827"/>
            <a:ext cx="4353533" cy="326753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775856" y="4297309"/>
            <a:ext cx="6643515" cy="9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lang="hu-HU" sz="2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Használt sütőolaj helyes kezelése</a:t>
            </a:r>
            <a:endParaRPr sz="2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532436" y="5010547"/>
            <a:ext cx="664386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lang="hu-HU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Használj minél kevesebb </a:t>
            </a:r>
            <a:r>
              <a:rPr lang="hu-HU" sz="200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olajat</a:t>
            </a:r>
            <a:r>
              <a:rPr lang="hu-HU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lang="hu-HU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Ami keletkezik azt add le benzinkúton,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  vagy hulladékudvarban!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744512" y="1463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Elektronikai hulladék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744512" y="14719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Legnagyobb mennyiségben a következő elektromos és elektronikai berendezésekből keletkezik: háztartási gépek, informatikai és kommunikációs eszközök, szórakoztató elektronikai eszközök.</a:t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744512" y="2673023"/>
            <a:ext cx="535148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Hatásai</a:t>
            </a:r>
            <a:r>
              <a:rPr lang="hu-HU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Mérgező vegyületet tartalmaznak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 természetben nem bomlanak le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Az újrahasznosításuk nagyon költséges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744512" y="4258852"/>
            <a:ext cx="5351488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Helyes kezelés</a:t>
            </a:r>
            <a:r>
              <a:rPr lang="hu-HU" sz="16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lang="hu-HU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Soha ne dobjuk a szemétbe. Adjuk le hulladékudvarban!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Char char="•"/>
            </a:pPr>
            <a:r>
              <a:rPr lang="hu-HU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Az elromlott eszközöket javíttassuk meg!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480300"/>
            <a:ext cx="5557937" cy="370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600" y="0"/>
            <a:ext cx="24384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Elemek, akkumulátorok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838200" y="1690705"/>
            <a:ext cx="10515600" cy="18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elemek és akkumulátorok mérgező nehézfémeket tartalmaznak, például kadmiumot, nikkelt, lítiumot. Ezek miatt számítanak veszélyes hulladéknak. Az elemek szemétbe kerülése esetén borításuk könnyen megsérül, és a benne lévő nehézfémek károsíthatják a levegő, a talaj és a vizek minőségét. 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chemeClr val="dk1"/>
                </a:solidFill>
              </a:rPr>
              <a:t>Kizárólag veszélyes hulladékként történhet a gyűjtésük!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838200" y="3566160"/>
            <a:ext cx="535148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FELADAT - Helyes kezelés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Nézzetek utána, hogy mi jellemzi ezeket az anyagokat, és miért soroljuk őket a veszélyes hulladékok közé! </a:t>
            </a:r>
            <a:endParaRPr sz="18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4750" y="3429000"/>
            <a:ext cx="3469275" cy="29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781</Words>
  <Application>Microsoft Office PowerPoint</Application>
  <PresentationFormat>Szélesvásznú</PresentationFormat>
  <Paragraphs>94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Office-téma</vt:lpstr>
      <vt:lpstr>Mit érdemes tudni a hulladékokról?</vt:lpstr>
      <vt:lpstr>Papír</vt:lpstr>
      <vt:lpstr>Műanyag</vt:lpstr>
      <vt:lpstr>PET-palackok gyűjtésének helyes módja</vt:lpstr>
      <vt:lpstr>Mikroműanyagokká válnak!</vt:lpstr>
      <vt:lpstr>Fémek</vt:lpstr>
      <vt:lpstr>Használt sütőolaj</vt:lpstr>
      <vt:lpstr>Elektronikai hulladék</vt:lpstr>
      <vt:lpstr>Elemek, akkumulátorok</vt:lpstr>
      <vt:lpstr>Italos doboz</vt:lpstr>
      <vt:lpstr>Mit tehetünk a zöldhulladékkal?  A komposztálás előnyei</vt:lpstr>
      <vt:lpstr>PowerPoint-bemutató</vt:lpstr>
      <vt:lpstr>Mit tehetünk az élelmiszerpazarlás megelőzése érdekében?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érdemes tudni a hulladékokról?</dc:title>
  <dc:creator>PontVelem</dc:creator>
  <cp:lastModifiedBy>Néder Katalin</cp:lastModifiedBy>
  <cp:revision>6</cp:revision>
  <dcterms:modified xsi:type="dcterms:W3CDTF">2022-03-04T09:14:14Z</dcterms:modified>
</cp:coreProperties>
</file>